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9" r:id="rId2"/>
    <p:sldId id="260" r:id="rId3"/>
    <p:sldId id="261" r:id="rId4"/>
    <p:sldId id="258" r:id="rId5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יוסי לבנון" initials="יל" lastIdx="1" clrIdx="0">
    <p:extLst>
      <p:ext uri="{19B8F6BF-5375-455C-9EA6-DF929625EA0E}">
        <p15:presenceInfo xmlns:p15="http://schemas.microsoft.com/office/powerpoint/2012/main" userId="5909d79fcf1adbe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7EAA-99B4-484D-9910-25A75A4E11AD}" type="datetimeFigureOut">
              <a:rPr lang="he-IL" smtClean="0"/>
              <a:t>ט"ו/תמוז/תש"ף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29A2-80ED-46CD-82A4-5F0B53C18E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5976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7EAA-99B4-484D-9910-25A75A4E11AD}" type="datetimeFigureOut">
              <a:rPr lang="he-IL" smtClean="0"/>
              <a:t>ט"ו/תמוז/תש"ף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29A2-80ED-46CD-82A4-5F0B53C18E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16635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7EAA-99B4-484D-9910-25A75A4E11AD}" type="datetimeFigureOut">
              <a:rPr lang="he-IL" smtClean="0"/>
              <a:t>ט"ו/תמוז/תש"ף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29A2-80ED-46CD-82A4-5F0B53C18E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2852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7EAA-99B4-484D-9910-25A75A4E11AD}" type="datetimeFigureOut">
              <a:rPr lang="he-IL" smtClean="0"/>
              <a:t>ט"ו/תמוז/תש"ף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29A2-80ED-46CD-82A4-5F0B53C18E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392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7EAA-99B4-484D-9910-25A75A4E11AD}" type="datetimeFigureOut">
              <a:rPr lang="he-IL" smtClean="0"/>
              <a:t>ט"ו/תמוז/תש"ף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29A2-80ED-46CD-82A4-5F0B53C18E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62016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7EAA-99B4-484D-9910-25A75A4E11AD}" type="datetimeFigureOut">
              <a:rPr lang="he-IL" smtClean="0"/>
              <a:t>ט"ו/תמוז/תש"ף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29A2-80ED-46CD-82A4-5F0B53C18E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61758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7EAA-99B4-484D-9910-25A75A4E11AD}" type="datetimeFigureOut">
              <a:rPr lang="he-IL" smtClean="0"/>
              <a:t>ט"ו/תמוז/תש"ף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29A2-80ED-46CD-82A4-5F0B53C18E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14061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7EAA-99B4-484D-9910-25A75A4E11AD}" type="datetimeFigureOut">
              <a:rPr lang="he-IL" smtClean="0"/>
              <a:t>ט"ו/תמוז/תש"ף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29A2-80ED-46CD-82A4-5F0B53C18E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051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7EAA-99B4-484D-9910-25A75A4E11AD}" type="datetimeFigureOut">
              <a:rPr lang="he-IL" smtClean="0"/>
              <a:t>ט"ו/תמוז/תש"ף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29A2-80ED-46CD-82A4-5F0B53C18E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904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7EAA-99B4-484D-9910-25A75A4E11AD}" type="datetimeFigureOut">
              <a:rPr lang="he-IL" smtClean="0"/>
              <a:t>ט"ו/תמוז/תש"ף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29A2-80ED-46CD-82A4-5F0B53C18E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8523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7EAA-99B4-484D-9910-25A75A4E11AD}" type="datetimeFigureOut">
              <a:rPr lang="he-IL" smtClean="0"/>
              <a:t>ט"ו/תמוז/תש"ף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29A2-80ED-46CD-82A4-5F0B53C18E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10736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87EAA-99B4-484D-9910-25A75A4E11AD}" type="datetimeFigureOut">
              <a:rPr lang="he-IL" smtClean="0"/>
              <a:t>ט"ו/תמוז/תש"ף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829A2-80ED-46CD-82A4-5F0B53C18E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6718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0944" y="320040"/>
            <a:ext cx="426110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9600" dirty="0">
                <a:latin typeface="Berlin Sans FB Demi" panose="020E0802020502020306" pitchFamily="34" charset="0"/>
                <a:ea typeface="Adobe Gothic Std B" panose="020B0800000000000000" pitchFamily="34" charset="-128"/>
              </a:rPr>
              <a:t>P</a:t>
            </a:r>
            <a:r>
              <a:rPr lang="en-US" sz="9600" dirty="0">
                <a:solidFill>
                  <a:srgbClr val="FF0000"/>
                </a:solidFill>
                <a:latin typeface="Berlin Sans FB Demi" panose="020E0802020502020306" pitchFamily="34" charset="0"/>
                <a:ea typeface="Adobe Gothic Std B" panose="020B0800000000000000" pitchFamily="34" charset="-128"/>
              </a:rPr>
              <a:t>L</a:t>
            </a:r>
            <a:r>
              <a:rPr lang="en-US" sz="9600" dirty="0">
                <a:solidFill>
                  <a:srgbClr val="0070C0"/>
                </a:solidFill>
                <a:latin typeface="Berlin Sans FB Demi" panose="020E0802020502020306" pitchFamily="34" charset="0"/>
                <a:ea typeface="Adobe Gothic Std B" panose="020B0800000000000000" pitchFamily="34" charset="-128"/>
              </a:rPr>
              <a:t>N</a:t>
            </a:r>
            <a:endParaRPr lang="he-IL" sz="9600" dirty="0">
              <a:solidFill>
                <a:srgbClr val="0070C0"/>
              </a:solidFill>
              <a:latin typeface="Berlin Sans FB Demi" panose="020E0802020502020306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9544" y="1719072"/>
            <a:ext cx="559612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latin typeface="Berlin Sans FB Demi" panose="020E0802020502020306" pitchFamily="34" charset="0"/>
                <a:ea typeface="Adobe Gothic Std B" panose="020B0800000000000000" pitchFamily="34" charset="-128"/>
              </a:rPr>
              <a:t>personal</a:t>
            </a:r>
            <a:r>
              <a:rPr lang="en-US" sz="3600" dirty="0">
                <a:solidFill>
                  <a:srgbClr val="FF0000"/>
                </a:solidFill>
                <a:latin typeface="Berlin Sans FB Demi" panose="020E0802020502020306" pitchFamily="34" charset="0"/>
                <a:ea typeface="Adobe Gothic Std B" panose="020B0800000000000000" pitchFamily="34" charset="-128"/>
              </a:rPr>
              <a:t> learning </a:t>
            </a:r>
            <a:r>
              <a:rPr lang="en-US" sz="3600" dirty="0">
                <a:solidFill>
                  <a:srgbClr val="0070C0"/>
                </a:solidFill>
                <a:latin typeface="Berlin Sans FB Demi" panose="020E0802020502020306" pitchFamily="34" charset="0"/>
                <a:ea typeface="Adobe Gothic Std B" panose="020B0800000000000000" pitchFamily="34" charset="-128"/>
              </a:rPr>
              <a:t>network</a:t>
            </a:r>
            <a:endParaRPr lang="he-IL" sz="3600" dirty="0">
              <a:solidFill>
                <a:srgbClr val="0070C0"/>
              </a:solidFill>
              <a:latin typeface="Berlin Sans FB Demi" panose="020E0802020502020306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17520" y="2386810"/>
            <a:ext cx="57881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>
                <a:latin typeface="Choco" panose="00000400000000000000" pitchFamily="2" charset="-79"/>
                <a:cs typeface="Choco" panose="00000400000000000000" pitchFamily="2" charset="-79"/>
              </a:rPr>
              <a:t>כתרגול לבחירת נושא לעבודת גמר</a:t>
            </a:r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080" y="2992992"/>
            <a:ext cx="3877056" cy="38864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קבוצה 13"/>
          <p:cNvGrpSpPr/>
          <p:nvPr/>
        </p:nvGrpSpPr>
        <p:grpSpPr>
          <a:xfrm>
            <a:off x="8092440" y="3995261"/>
            <a:ext cx="2871216" cy="2295811"/>
            <a:chOff x="8092440" y="3995261"/>
            <a:chExt cx="2871216" cy="2295811"/>
          </a:xfrm>
        </p:grpSpPr>
        <p:sp>
          <p:nvSpPr>
            <p:cNvPr id="7" name="TextBox 6"/>
            <p:cNvSpPr txBox="1"/>
            <p:nvPr/>
          </p:nvSpPr>
          <p:spPr>
            <a:xfrm>
              <a:off x="8092440" y="3995261"/>
              <a:ext cx="2871216" cy="110799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6600" dirty="0">
                  <a:solidFill>
                    <a:srgbClr val="FF0000"/>
                  </a:solidFill>
                  <a:latin typeface="Choco" panose="00000400000000000000" pitchFamily="2" charset="-79"/>
                  <a:cs typeface="Choco" panose="00000400000000000000" pitchFamily="2" charset="-79"/>
                </a:rPr>
                <a:t>הלמידה</a:t>
              </a:r>
            </a:p>
          </p:txBody>
        </p:sp>
        <p:sp>
          <p:nvSpPr>
            <p:cNvPr id="12" name="חץ למטה 11"/>
            <p:cNvSpPr/>
            <p:nvPr/>
          </p:nvSpPr>
          <p:spPr>
            <a:xfrm>
              <a:off x="9345168" y="4882896"/>
              <a:ext cx="356616" cy="1408176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15" name="קבוצה 14"/>
          <p:cNvGrpSpPr/>
          <p:nvPr/>
        </p:nvGrpSpPr>
        <p:grpSpPr>
          <a:xfrm>
            <a:off x="377190" y="3995261"/>
            <a:ext cx="3474720" cy="2349114"/>
            <a:chOff x="377190" y="3995261"/>
            <a:chExt cx="3474720" cy="2349114"/>
          </a:xfrm>
        </p:grpSpPr>
        <p:sp>
          <p:nvSpPr>
            <p:cNvPr id="9" name="TextBox 8"/>
            <p:cNvSpPr txBox="1"/>
            <p:nvPr/>
          </p:nvSpPr>
          <p:spPr>
            <a:xfrm>
              <a:off x="377190" y="3995261"/>
              <a:ext cx="3474720" cy="110799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6600" dirty="0">
                  <a:solidFill>
                    <a:srgbClr val="0070C0"/>
                  </a:solidFill>
                  <a:latin typeface="Choco" panose="00000400000000000000" pitchFamily="2" charset="-79"/>
                  <a:cs typeface="Choco" panose="00000400000000000000" pitchFamily="2" charset="-79"/>
                </a:rPr>
                <a:t>רפלקציה</a:t>
              </a:r>
            </a:p>
          </p:txBody>
        </p:sp>
        <p:sp>
          <p:nvSpPr>
            <p:cNvPr id="13" name="חץ למטה 12"/>
            <p:cNvSpPr/>
            <p:nvPr/>
          </p:nvSpPr>
          <p:spPr>
            <a:xfrm>
              <a:off x="2114550" y="4936199"/>
              <a:ext cx="356616" cy="1408176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16" name="קבוצה 15"/>
          <p:cNvGrpSpPr/>
          <p:nvPr/>
        </p:nvGrpSpPr>
        <p:grpSpPr>
          <a:xfrm>
            <a:off x="268604" y="134796"/>
            <a:ext cx="1578483" cy="1392251"/>
            <a:chOff x="0" y="0"/>
            <a:chExt cx="1181100" cy="971550"/>
          </a:xfrm>
        </p:grpSpPr>
        <p:pic>
          <p:nvPicPr>
            <p:cNvPr id="18" name="Picture 2" descr="https://constructivisminelt.wikispaces.com/file/view/Owl.jpg/334463756/Owl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" y="0"/>
              <a:ext cx="838200" cy="800100"/>
            </a:xfrm>
            <a:prstGeom prst="rect">
              <a:avLst/>
            </a:prstGeom>
            <a:noFill/>
          </p:spPr>
        </p:pic>
        <p:sp>
          <p:nvSpPr>
            <p:cNvPr id="19" name="תיבת טקסט 1"/>
            <p:cNvSpPr txBox="1"/>
            <p:nvPr/>
          </p:nvSpPr>
          <p:spPr>
            <a:xfrm>
              <a:off x="0" y="619125"/>
              <a:ext cx="781050" cy="3524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>
                <a:lnSpc>
                  <a:spcPct val="115000"/>
                </a:lnSpc>
                <a:spcAft>
                  <a:spcPts val="1000"/>
                </a:spcAft>
              </a:pPr>
              <a:r>
                <a:rPr lang="he-IL" sz="1100" b="1">
                  <a:solidFill>
                    <a:srgbClr val="4F81BD"/>
                  </a:solidFill>
                  <a:effectLst/>
                  <a:ea typeface="Calibri"/>
                  <a:cs typeface="Guttman-Toledo"/>
                </a:rPr>
                <a:t>הי</a:t>
              </a:r>
              <a:r>
                <a:rPr lang="he-IL" sz="1100" b="1">
                  <a:solidFill>
                    <a:srgbClr val="E36C0A"/>
                  </a:solidFill>
                  <a:effectLst/>
                  <a:ea typeface="Calibri"/>
                  <a:cs typeface="Guttman-Toledo"/>
                </a:rPr>
                <a:t>נש</a:t>
              </a:r>
              <a:r>
                <a:rPr lang="he-IL" sz="1100" b="1">
                  <a:effectLst/>
                  <a:ea typeface="Calibri"/>
                  <a:cs typeface="Guttman-Toledo"/>
                </a:rPr>
                <a:t>ו</a:t>
              </a:r>
              <a:r>
                <a:rPr lang="he-IL" sz="1100" b="1">
                  <a:solidFill>
                    <a:srgbClr val="984806"/>
                  </a:solidFill>
                  <a:effectLst/>
                  <a:ea typeface="Calibri"/>
                  <a:cs typeface="Guttman-Toledo"/>
                </a:rPr>
                <a:t>פ</a:t>
              </a:r>
              <a:r>
                <a:rPr lang="he-IL" sz="1100" b="1">
                  <a:solidFill>
                    <a:srgbClr val="C00000"/>
                  </a:solidFill>
                  <a:effectLst/>
                  <a:ea typeface="Calibri"/>
                  <a:cs typeface="Guttman-Toledo"/>
                </a:rPr>
                <a:t>ים</a:t>
              </a:r>
              <a:endParaRPr lang="en-US" sz="1100">
                <a:effectLst/>
                <a:ea typeface="Calibri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954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0944" y="320040"/>
            <a:ext cx="426110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9600" dirty="0">
                <a:latin typeface="Berlin Sans FB Demi" panose="020E0802020502020306" pitchFamily="34" charset="0"/>
                <a:ea typeface="Adobe Gothic Std B" panose="020B0800000000000000" pitchFamily="34" charset="-128"/>
              </a:rPr>
              <a:t>P</a:t>
            </a:r>
            <a:r>
              <a:rPr lang="en-US" sz="9600" dirty="0">
                <a:solidFill>
                  <a:srgbClr val="FF0000"/>
                </a:solidFill>
                <a:latin typeface="Berlin Sans FB Demi" panose="020E0802020502020306" pitchFamily="34" charset="0"/>
                <a:ea typeface="Adobe Gothic Std B" panose="020B0800000000000000" pitchFamily="34" charset="-128"/>
              </a:rPr>
              <a:t>L</a:t>
            </a:r>
            <a:r>
              <a:rPr lang="en-US" sz="9600" dirty="0">
                <a:solidFill>
                  <a:srgbClr val="0070C0"/>
                </a:solidFill>
                <a:latin typeface="Berlin Sans FB Demi" panose="020E0802020502020306" pitchFamily="34" charset="0"/>
                <a:ea typeface="Adobe Gothic Std B" panose="020B0800000000000000" pitchFamily="34" charset="-128"/>
              </a:rPr>
              <a:t>N</a:t>
            </a:r>
            <a:endParaRPr lang="he-IL" sz="9600" dirty="0">
              <a:solidFill>
                <a:srgbClr val="0070C0"/>
              </a:solidFill>
              <a:latin typeface="Berlin Sans FB Demi" panose="020E0802020502020306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53712" y="1984474"/>
            <a:ext cx="262432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>
                <a:latin typeface="Choco" panose="00000400000000000000" pitchFamily="2" charset="-79"/>
                <a:cs typeface="Choco" panose="00000400000000000000" pitchFamily="2" charset="-79"/>
              </a:rPr>
              <a:t>כיצד מתחילים: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37176" y="2889730"/>
            <a:ext cx="55641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>
                <a:latin typeface="Choco" panose="00000400000000000000" pitchFamily="2" charset="-79"/>
                <a:cs typeface="Choco" panose="00000400000000000000" pitchFamily="2" charset="-79"/>
              </a:rPr>
              <a:t>בחרו נושא </a:t>
            </a:r>
            <a:r>
              <a:rPr lang="he-IL" sz="3200" b="1" dirty="0">
                <a:solidFill>
                  <a:srgbClr val="FF0000"/>
                </a:solidFill>
                <a:latin typeface="Choco" panose="00000400000000000000" pitchFamily="2" charset="-79"/>
                <a:cs typeface="Choco" panose="00000400000000000000" pitchFamily="2" charset="-79"/>
              </a:rPr>
              <a:t>חדש</a:t>
            </a:r>
            <a:r>
              <a:rPr lang="he-IL" sz="3200" dirty="0">
                <a:latin typeface="Choco" panose="00000400000000000000" pitchFamily="2" charset="-79"/>
                <a:cs typeface="Choco" panose="00000400000000000000" pitchFamily="2" charset="-79"/>
              </a:rPr>
              <a:t> שמעניין אתכם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6152" y="3840706"/>
            <a:ext cx="918514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>
                <a:solidFill>
                  <a:srgbClr val="FF0000"/>
                </a:solidFill>
                <a:latin typeface="Choco" panose="00000400000000000000" pitchFamily="2" charset="-79"/>
                <a:cs typeface="Choco" panose="00000400000000000000" pitchFamily="2" charset="-79"/>
              </a:rPr>
              <a:t>אפשרות 1.</a:t>
            </a:r>
            <a:r>
              <a:rPr lang="he-IL" sz="3200" dirty="0">
                <a:latin typeface="Choco" panose="00000400000000000000" pitchFamily="2" charset="-79"/>
                <a:cs typeface="Choco" panose="00000400000000000000" pitchFamily="2" charset="-79"/>
              </a:rPr>
              <a:t> </a:t>
            </a:r>
            <a:r>
              <a:rPr lang="he-IL" sz="2400" dirty="0">
                <a:latin typeface="Choco" panose="00000400000000000000" pitchFamily="2" charset="-79"/>
                <a:cs typeface="Choco" panose="00000400000000000000" pitchFamily="2" charset="-79"/>
              </a:rPr>
              <a:t>תכננו את רשת הלמידה העצמאית ותעדו אותה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6152" y="4681954"/>
            <a:ext cx="918514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>
                <a:solidFill>
                  <a:srgbClr val="FF0000"/>
                </a:solidFill>
                <a:latin typeface="Choco" panose="00000400000000000000" pitchFamily="2" charset="-79"/>
                <a:cs typeface="Choco" panose="00000400000000000000" pitchFamily="2" charset="-79"/>
              </a:rPr>
              <a:t>אפשרות 2.</a:t>
            </a:r>
            <a:r>
              <a:rPr lang="he-IL" sz="3200" dirty="0">
                <a:latin typeface="Choco" panose="00000400000000000000" pitchFamily="2" charset="-79"/>
                <a:cs typeface="Choco" panose="00000400000000000000" pitchFamily="2" charset="-79"/>
              </a:rPr>
              <a:t> </a:t>
            </a:r>
            <a:r>
              <a:rPr lang="he-IL" sz="2400" dirty="0">
                <a:latin typeface="Choco" panose="00000400000000000000" pitchFamily="2" charset="-79"/>
                <a:cs typeface="Choco" panose="00000400000000000000" pitchFamily="2" charset="-79"/>
              </a:rPr>
              <a:t>התחילו ללמוד אינטואיטיבית ותעדו את רשת הלמידה שנוצרה </a:t>
            </a:r>
          </a:p>
        </p:txBody>
      </p:sp>
      <p:grpSp>
        <p:nvGrpSpPr>
          <p:cNvPr id="13" name="קבוצה 12"/>
          <p:cNvGrpSpPr/>
          <p:nvPr/>
        </p:nvGrpSpPr>
        <p:grpSpPr>
          <a:xfrm>
            <a:off x="268604" y="180516"/>
            <a:ext cx="1578483" cy="1392251"/>
            <a:chOff x="0" y="0"/>
            <a:chExt cx="1181100" cy="971550"/>
          </a:xfrm>
        </p:grpSpPr>
        <p:pic>
          <p:nvPicPr>
            <p:cNvPr id="14" name="Picture 2" descr="https://constructivisminelt.wikispaces.com/file/view/Owl.jpg/334463756/Owl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" y="0"/>
              <a:ext cx="838200" cy="800100"/>
            </a:xfrm>
            <a:prstGeom prst="rect">
              <a:avLst/>
            </a:prstGeom>
            <a:noFill/>
          </p:spPr>
        </p:pic>
        <p:sp>
          <p:nvSpPr>
            <p:cNvPr id="15" name="תיבת טקסט 1"/>
            <p:cNvSpPr txBox="1"/>
            <p:nvPr/>
          </p:nvSpPr>
          <p:spPr>
            <a:xfrm>
              <a:off x="0" y="619125"/>
              <a:ext cx="781050" cy="3524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>
                <a:lnSpc>
                  <a:spcPct val="115000"/>
                </a:lnSpc>
                <a:spcAft>
                  <a:spcPts val="1000"/>
                </a:spcAft>
              </a:pPr>
              <a:r>
                <a:rPr lang="he-IL" sz="1100" b="1">
                  <a:solidFill>
                    <a:srgbClr val="4F81BD"/>
                  </a:solidFill>
                  <a:effectLst/>
                  <a:ea typeface="Calibri"/>
                  <a:cs typeface="Guttman-Toledo"/>
                </a:rPr>
                <a:t>הי</a:t>
              </a:r>
              <a:r>
                <a:rPr lang="he-IL" sz="1100" b="1">
                  <a:solidFill>
                    <a:srgbClr val="E36C0A"/>
                  </a:solidFill>
                  <a:effectLst/>
                  <a:ea typeface="Calibri"/>
                  <a:cs typeface="Guttman-Toledo"/>
                </a:rPr>
                <a:t>נש</a:t>
              </a:r>
              <a:r>
                <a:rPr lang="he-IL" sz="1100" b="1">
                  <a:effectLst/>
                  <a:ea typeface="Calibri"/>
                  <a:cs typeface="Guttman-Toledo"/>
                </a:rPr>
                <a:t>ו</a:t>
              </a:r>
              <a:r>
                <a:rPr lang="he-IL" sz="1100" b="1">
                  <a:solidFill>
                    <a:srgbClr val="984806"/>
                  </a:solidFill>
                  <a:effectLst/>
                  <a:ea typeface="Calibri"/>
                  <a:cs typeface="Guttman-Toledo"/>
                </a:rPr>
                <a:t>פ</a:t>
              </a:r>
              <a:r>
                <a:rPr lang="he-IL" sz="1100" b="1">
                  <a:solidFill>
                    <a:srgbClr val="C00000"/>
                  </a:solidFill>
                  <a:effectLst/>
                  <a:ea typeface="Calibri"/>
                  <a:cs typeface="Guttman-Toledo"/>
                </a:rPr>
                <a:t>ים</a:t>
              </a:r>
              <a:endParaRPr lang="en-US" sz="1100">
                <a:effectLst/>
                <a:ea typeface="Calibri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56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0944" y="320040"/>
            <a:ext cx="426110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9600" dirty="0">
                <a:latin typeface="Berlin Sans FB Demi" panose="020E0802020502020306" pitchFamily="34" charset="0"/>
                <a:ea typeface="Adobe Gothic Std B" panose="020B0800000000000000" pitchFamily="34" charset="-128"/>
              </a:rPr>
              <a:t>P</a:t>
            </a:r>
            <a:r>
              <a:rPr lang="en-US" sz="9600" dirty="0">
                <a:solidFill>
                  <a:srgbClr val="FF0000"/>
                </a:solidFill>
                <a:latin typeface="Berlin Sans FB Demi" panose="020E0802020502020306" pitchFamily="34" charset="0"/>
                <a:ea typeface="Adobe Gothic Std B" panose="020B0800000000000000" pitchFamily="34" charset="-128"/>
              </a:rPr>
              <a:t>L</a:t>
            </a:r>
            <a:r>
              <a:rPr lang="en-US" sz="9600" dirty="0">
                <a:solidFill>
                  <a:srgbClr val="0070C0"/>
                </a:solidFill>
                <a:latin typeface="Berlin Sans FB Demi" panose="020E0802020502020306" pitchFamily="34" charset="0"/>
                <a:ea typeface="Adobe Gothic Std B" panose="020B0800000000000000" pitchFamily="34" charset="-128"/>
              </a:rPr>
              <a:t>N</a:t>
            </a:r>
            <a:endParaRPr lang="he-IL" sz="9600" dirty="0">
              <a:solidFill>
                <a:srgbClr val="0070C0"/>
              </a:solidFill>
              <a:latin typeface="Berlin Sans FB Demi" panose="020E0802020502020306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69664" y="2030194"/>
            <a:ext cx="262432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>
                <a:latin typeface="Choco" panose="00000400000000000000" pitchFamily="2" charset="-79"/>
                <a:cs typeface="Choco" panose="00000400000000000000" pitchFamily="2" charset="-79"/>
              </a:rPr>
              <a:t>תוצרים</a:t>
            </a:r>
          </a:p>
        </p:txBody>
      </p:sp>
      <p:grpSp>
        <p:nvGrpSpPr>
          <p:cNvPr id="2" name="קבוצה 1"/>
          <p:cNvGrpSpPr/>
          <p:nvPr/>
        </p:nvGrpSpPr>
        <p:grpSpPr>
          <a:xfrm>
            <a:off x="7123176" y="3218914"/>
            <a:ext cx="4361688" cy="3184588"/>
            <a:chOff x="7123176" y="3218914"/>
            <a:chExt cx="4361688" cy="3184588"/>
          </a:xfrm>
        </p:grpSpPr>
        <p:sp>
          <p:nvSpPr>
            <p:cNvPr id="7" name="TextBox 6"/>
            <p:cNvSpPr txBox="1"/>
            <p:nvPr/>
          </p:nvSpPr>
          <p:spPr>
            <a:xfrm>
              <a:off x="8074152" y="3218914"/>
              <a:ext cx="3072384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4400" b="1" dirty="0">
                  <a:latin typeface="Choco" panose="00000400000000000000" pitchFamily="2" charset="-79"/>
                  <a:cs typeface="Choco" panose="00000400000000000000" pitchFamily="2" charset="-79"/>
                </a:rPr>
                <a:t>נייר עמדה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193024" y="3941290"/>
              <a:ext cx="3291840" cy="89255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3200" dirty="0">
                  <a:latin typeface="Choco" panose="00000400000000000000" pitchFamily="2" charset="-79"/>
                  <a:cs typeface="Choco" panose="00000400000000000000" pitchFamily="2" charset="-79"/>
                </a:rPr>
                <a:t>מסמך של 2 עמודים </a:t>
              </a:r>
              <a:r>
                <a:rPr lang="he-IL" sz="2000" dirty="0">
                  <a:solidFill>
                    <a:srgbClr val="FF0000"/>
                  </a:solidFill>
                  <a:latin typeface="Choco" panose="00000400000000000000" pitchFamily="2" charset="-79"/>
                  <a:cs typeface="Choco" panose="00000400000000000000" pitchFamily="2" charset="-79"/>
                </a:rPr>
                <a:t>(גופן דויד 14 רווח שורה וחצי)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123176" y="4833842"/>
              <a:ext cx="4261104" cy="156966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9600" dirty="0">
                  <a:latin typeface="Berlin Sans FB Demi" panose="020E0802020502020306" pitchFamily="34" charset="0"/>
                  <a:ea typeface="Adobe Gothic Std B" panose="020B0800000000000000" pitchFamily="34" charset="-128"/>
                </a:rPr>
                <a:t>P</a:t>
              </a:r>
              <a:r>
                <a:rPr lang="en-US" sz="9600" dirty="0">
                  <a:solidFill>
                    <a:srgbClr val="FF0000"/>
                  </a:solidFill>
                  <a:latin typeface="Berlin Sans FB Demi" panose="020E0802020502020306" pitchFamily="34" charset="0"/>
                  <a:ea typeface="Adobe Gothic Std B" panose="020B0800000000000000" pitchFamily="34" charset="-128"/>
                </a:rPr>
                <a:t>itch</a:t>
              </a:r>
              <a:endParaRPr lang="he-IL" sz="9600" dirty="0">
                <a:solidFill>
                  <a:srgbClr val="0070C0"/>
                </a:solidFill>
                <a:latin typeface="Berlin Sans FB Demi" panose="020E0802020502020306" pitchFamily="34" charset="0"/>
                <a:ea typeface="Adobe Gothic Std B" panose="020B0800000000000000" pitchFamily="34" charset="-128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233672" y="3218015"/>
            <a:ext cx="3072384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400" b="1" dirty="0">
                <a:latin typeface="Choco" panose="00000400000000000000" pitchFamily="2" charset="-79"/>
                <a:cs typeface="Choco" panose="00000400000000000000" pitchFamily="2" charset="-79"/>
              </a:rPr>
              <a:t>מיפוי הלמידה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3192" y="3237428"/>
            <a:ext cx="3072384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400" b="1" dirty="0">
                <a:latin typeface="Choco" panose="00000400000000000000" pitchFamily="2" charset="-79"/>
                <a:cs typeface="Choco" panose="00000400000000000000" pitchFamily="2" charset="-79"/>
              </a:rPr>
              <a:t>מה למדתי על עצמי</a:t>
            </a:r>
          </a:p>
        </p:txBody>
      </p:sp>
      <p:grpSp>
        <p:nvGrpSpPr>
          <p:cNvPr id="20" name="קבוצה 19"/>
          <p:cNvGrpSpPr/>
          <p:nvPr/>
        </p:nvGrpSpPr>
        <p:grpSpPr>
          <a:xfrm>
            <a:off x="268604" y="180516"/>
            <a:ext cx="1578483" cy="1392251"/>
            <a:chOff x="0" y="0"/>
            <a:chExt cx="1181100" cy="971550"/>
          </a:xfrm>
        </p:grpSpPr>
        <p:pic>
          <p:nvPicPr>
            <p:cNvPr id="21" name="Picture 2" descr="https://constructivisminelt.wikispaces.com/file/view/Owl.jpg/334463756/Owl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" y="0"/>
              <a:ext cx="838200" cy="800100"/>
            </a:xfrm>
            <a:prstGeom prst="rect">
              <a:avLst/>
            </a:prstGeom>
            <a:noFill/>
          </p:spPr>
        </p:pic>
        <p:sp>
          <p:nvSpPr>
            <p:cNvPr id="22" name="תיבת טקסט 1"/>
            <p:cNvSpPr txBox="1"/>
            <p:nvPr/>
          </p:nvSpPr>
          <p:spPr>
            <a:xfrm>
              <a:off x="0" y="619125"/>
              <a:ext cx="781050" cy="3524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>
                <a:lnSpc>
                  <a:spcPct val="115000"/>
                </a:lnSpc>
                <a:spcAft>
                  <a:spcPts val="1000"/>
                </a:spcAft>
              </a:pPr>
              <a:r>
                <a:rPr lang="he-IL" sz="1100" b="1">
                  <a:solidFill>
                    <a:srgbClr val="4F81BD"/>
                  </a:solidFill>
                  <a:effectLst/>
                  <a:ea typeface="Calibri"/>
                  <a:cs typeface="Guttman-Toledo"/>
                </a:rPr>
                <a:t>הי</a:t>
              </a:r>
              <a:r>
                <a:rPr lang="he-IL" sz="1100" b="1">
                  <a:solidFill>
                    <a:srgbClr val="E36C0A"/>
                  </a:solidFill>
                  <a:effectLst/>
                  <a:ea typeface="Calibri"/>
                  <a:cs typeface="Guttman-Toledo"/>
                </a:rPr>
                <a:t>נש</a:t>
              </a:r>
              <a:r>
                <a:rPr lang="he-IL" sz="1100" b="1">
                  <a:effectLst/>
                  <a:ea typeface="Calibri"/>
                  <a:cs typeface="Guttman-Toledo"/>
                </a:rPr>
                <a:t>ו</a:t>
              </a:r>
              <a:r>
                <a:rPr lang="he-IL" sz="1100" b="1">
                  <a:solidFill>
                    <a:srgbClr val="984806"/>
                  </a:solidFill>
                  <a:effectLst/>
                  <a:ea typeface="Calibri"/>
                  <a:cs typeface="Guttman-Toledo"/>
                </a:rPr>
                <a:t>פ</a:t>
              </a:r>
              <a:r>
                <a:rPr lang="he-IL" sz="1100" b="1">
                  <a:solidFill>
                    <a:srgbClr val="C00000"/>
                  </a:solidFill>
                  <a:effectLst/>
                  <a:ea typeface="Calibri"/>
                  <a:cs typeface="Guttman-Toledo"/>
                </a:rPr>
                <a:t>ים</a:t>
              </a:r>
              <a:endParaRPr lang="en-US" sz="1100">
                <a:effectLst/>
                <a:ea typeface="Calibri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840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4168" y="1188720"/>
            <a:ext cx="8631935" cy="48013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הערות והרחבות.</a:t>
            </a:r>
          </a:p>
          <a:p>
            <a:endParaRPr lang="he-IL" dirty="0"/>
          </a:p>
          <a:p>
            <a:r>
              <a:rPr lang="he-IL" dirty="0"/>
              <a:t>בחירת הנושא</a:t>
            </a:r>
          </a:p>
          <a:p>
            <a:r>
              <a:rPr lang="he-IL" dirty="0"/>
              <a:t>1.  יש חשיבות בבחירת נושא חדש שמעניין אתכם. לצאת מאזורי הנוחות של המוכר והידוע.</a:t>
            </a:r>
          </a:p>
          <a:p>
            <a:r>
              <a:rPr lang="he-IL" dirty="0"/>
              <a:t>2.  הנושא יכול להיות רחב, אבל במסגרת הלמידה כדאי לצמצם ולמקד אותו.</a:t>
            </a:r>
          </a:p>
          <a:p>
            <a:r>
              <a:rPr lang="he-IL" dirty="0"/>
              <a:t>3.  התייחסו לתרגיל כהזדמנות כיפית ללמוד משהו שמעניין אתכם. אין מגבלות כל תחום ונושא  </a:t>
            </a:r>
          </a:p>
          <a:p>
            <a:r>
              <a:rPr lang="he-IL" dirty="0"/>
              <a:t>     אפשריים. יש חשיבות רבה לבחירה המוחלטת והאישית שלכם. </a:t>
            </a:r>
          </a:p>
          <a:p>
            <a:endParaRPr lang="he-IL" dirty="0"/>
          </a:p>
          <a:p>
            <a:r>
              <a:rPr lang="he-IL" dirty="0"/>
              <a:t>רשת הלמידה</a:t>
            </a:r>
          </a:p>
          <a:p>
            <a:pPr marL="342900" indent="-342900">
              <a:buAutoNum type="arabicPeriod"/>
            </a:pPr>
            <a:r>
              <a:rPr lang="he-IL" dirty="0"/>
              <a:t>תעדו את כל המהלכים שלכם. גם כאלו שהוכתרו כלא מוצלחים. יש חשיבות רבה לתיעוד כיוון שהוא ישמש אתכם להבין את דרך הלמידה שלכם וליעל אותה בהמשך.</a:t>
            </a:r>
          </a:p>
          <a:p>
            <a:pPr marL="342900" indent="-342900">
              <a:buAutoNum type="arabicPeriod"/>
            </a:pPr>
            <a:r>
              <a:rPr lang="he-IL" dirty="0"/>
              <a:t>התיעוד צריך להיות מפורט. כלומר לא קראתי </a:t>
            </a:r>
            <a:r>
              <a:rPr lang="he-IL" dirty="0" err="1"/>
              <a:t>בויקיפדיה</a:t>
            </a:r>
            <a:r>
              <a:rPr lang="he-IL" dirty="0"/>
              <a:t>, אלא איזה ערך קראתי. לא סרטון </a:t>
            </a:r>
            <a:r>
              <a:rPr lang="he-IL" dirty="0" err="1"/>
              <a:t>ביוטיוב</a:t>
            </a:r>
            <a:r>
              <a:rPr lang="he-IL" dirty="0"/>
              <a:t>, או בלוג, אלא השם המפורט. כדאי אפילו לכתוב את התאריך בו בצעתם כל שלב ( יכול ללמד אותנו גם על אופן חלוקת הזמנים שלנו בלמידה).</a:t>
            </a:r>
          </a:p>
          <a:p>
            <a:pPr marL="342900" indent="-342900">
              <a:buAutoNum type="arabicPeriod"/>
            </a:pPr>
            <a:r>
              <a:rPr lang="he-IL" dirty="0"/>
              <a:t>מקורות חלקיים אפשריים ללמידה. ערכים (</a:t>
            </a:r>
            <a:r>
              <a:rPr lang="he-IL" dirty="0" err="1"/>
              <a:t>ויקפדיה</a:t>
            </a:r>
            <a:r>
              <a:rPr lang="he-IL" dirty="0"/>
              <a:t> וכד). מאמרים. אתרים. דפים נושאיים ברשת. כתבי עת. קבוצות </a:t>
            </a:r>
            <a:r>
              <a:rPr lang="he-IL" dirty="0" err="1"/>
              <a:t>פייסבוק</a:t>
            </a:r>
            <a:r>
              <a:rPr lang="he-IL" dirty="0"/>
              <a:t>. </a:t>
            </a:r>
            <a:r>
              <a:rPr lang="he-IL" dirty="0" err="1"/>
              <a:t>אינסטגרם</a:t>
            </a:r>
            <a:r>
              <a:rPr lang="he-IL" dirty="0"/>
              <a:t>. </a:t>
            </a:r>
            <a:r>
              <a:rPr lang="he-IL" dirty="0" err="1"/>
              <a:t>טלגרם</a:t>
            </a:r>
            <a:r>
              <a:rPr lang="he-IL" dirty="0"/>
              <a:t>. </a:t>
            </a:r>
            <a:r>
              <a:rPr lang="he-IL" dirty="0" err="1"/>
              <a:t>טוויטר</a:t>
            </a:r>
            <a:r>
              <a:rPr lang="he-IL" dirty="0"/>
              <a:t>. התכתבויות עם אנשים. שיחות. מיילים סרטוני </a:t>
            </a:r>
            <a:r>
              <a:rPr lang="he-IL" dirty="0" err="1"/>
              <a:t>יוטיוב</a:t>
            </a:r>
            <a:r>
              <a:rPr lang="he-IL" dirty="0"/>
              <a:t>. </a:t>
            </a:r>
            <a:r>
              <a:rPr lang="he-IL" dirty="0" err="1"/>
              <a:t>פודקאסטים</a:t>
            </a:r>
            <a:r>
              <a:rPr lang="he-IL" dirty="0"/>
              <a:t>. ספרים  </a:t>
            </a:r>
          </a:p>
        </p:txBody>
      </p:sp>
      <p:grpSp>
        <p:nvGrpSpPr>
          <p:cNvPr id="3" name="קבוצה 2"/>
          <p:cNvGrpSpPr/>
          <p:nvPr/>
        </p:nvGrpSpPr>
        <p:grpSpPr>
          <a:xfrm>
            <a:off x="268604" y="134796"/>
            <a:ext cx="1578483" cy="1392251"/>
            <a:chOff x="0" y="0"/>
            <a:chExt cx="1181100" cy="971550"/>
          </a:xfrm>
        </p:grpSpPr>
        <p:pic>
          <p:nvPicPr>
            <p:cNvPr id="5" name="Picture 2" descr="https://constructivisminelt.wikispaces.com/file/view/Owl.jpg/334463756/Owl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" y="0"/>
              <a:ext cx="838200" cy="800100"/>
            </a:xfrm>
            <a:prstGeom prst="rect">
              <a:avLst/>
            </a:prstGeom>
            <a:noFill/>
          </p:spPr>
        </p:pic>
        <p:sp>
          <p:nvSpPr>
            <p:cNvPr id="6" name="תיבת טקסט 1"/>
            <p:cNvSpPr txBox="1"/>
            <p:nvPr/>
          </p:nvSpPr>
          <p:spPr>
            <a:xfrm>
              <a:off x="0" y="619125"/>
              <a:ext cx="781050" cy="3524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>
                <a:lnSpc>
                  <a:spcPct val="115000"/>
                </a:lnSpc>
                <a:spcAft>
                  <a:spcPts val="1000"/>
                </a:spcAft>
              </a:pPr>
              <a:r>
                <a:rPr lang="he-IL" sz="1100" b="1">
                  <a:solidFill>
                    <a:srgbClr val="4F81BD"/>
                  </a:solidFill>
                  <a:effectLst/>
                  <a:ea typeface="Calibri"/>
                  <a:cs typeface="Guttman-Toledo"/>
                </a:rPr>
                <a:t>הי</a:t>
              </a:r>
              <a:r>
                <a:rPr lang="he-IL" sz="1100" b="1">
                  <a:solidFill>
                    <a:srgbClr val="E36C0A"/>
                  </a:solidFill>
                  <a:effectLst/>
                  <a:ea typeface="Calibri"/>
                  <a:cs typeface="Guttman-Toledo"/>
                </a:rPr>
                <a:t>נש</a:t>
              </a:r>
              <a:r>
                <a:rPr lang="he-IL" sz="1100" b="1">
                  <a:effectLst/>
                  <a:ea typeface="Calibri"/>
                  <a:cs typeface="Guttman-Toledo"/>
                </a:rPr>
                <a:t>ו</a:t>
              </a:r>
              <a:r>
                <a:rPr lang="he-IL" sz="1100" b="1">
                  <a:solidFill>
                    <a:srgbClr val="984806"/>
                  </a:solidFill>
                  <a:effectLst/>
                  <a:ea typeface="Calibri"/>
                  <a:cs typeface="Guttman-Toledo"/>
                </a:rPr>
                <a:t>פ</a:t>
              </a:r>
              <a:r>
                <a:rPr lang="he-IL" sz="1100" b="1">
                  <a:solidFill>
                    <a:srgbClr val="C00000"/>
                  </a:solidFill>
                  <a:effectLst/>
                  <a:ea typeface="Calibri"/>
                  <a:cs typeface="Guttman-Toledo"/>
                </a:rPr>
                <a:t>ים</a:t>
              </a:r>
              <a:endParaRPr lang="en-US" sz="1100">
                <a:effectLst/>
                <a:ea typeface="Calibri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0541642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1860</TotalTime>
  <Words>253</Words>
  <Application>Microsoft Office PowerPoint</Application>
  <PresentationFormat>מסך רחב</PresentationFormat>
  <Paragraphs>33</Paragraphs>
  <Slides>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</vt:i4>
      </vt:variant>
    </vt:vector>
  </HeadingPairs>
  <TitlesOfParts>
    <vt:vector size="10" baseType="lpstr">
      <vt:lpstr>Arial</vt:lpstr>
      <vt:lpstr>Berlin Sans FB Demi</vt:lpstr>
      <vt:lpstr>Calibri</vt:lpstr>
      <vt:lpstr>Calibri Light</vt:lpstr>
      <vt:lpstr>Choco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יוסי לבנון</dc:creator>
  <cp:lastModifiedBy>etty stav</cp:lastModifiedBy>
  <cp:revision>9</cp:revision>
  <dcterms:created xsi:type="dcterms:W3CDTF">2020-04-30T07:47:34Z</dcterms:created>
  <dcterms:modified xsi:type="dcterms:W3CDTF">2020-07-07T18:21:19Z</dcterms:modified>
</cp:coreProperties>
</file>